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67" r:id="rId3"/>
    <p:sldId id="257" r:id="rId4"/>
    <p:sldId id="283" r:id="rId5"/>
    <p:sldId id="368" r:id="rId6"/>
    <p:sldId id="305" r:id="rId7"/>
    <p:sldId id="326" r:id="rId8"/>
    <p:sldId id="334" r:id="rId9"/>
    <p:sldId id="369" r:id="rId10"/>
    <p:sldId id="349" r:id="rId11"/>
    <p:sldId id="353" r:id="rId1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422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97875-2413-483F-B1D2-FB21EE628446}" type="datetimeFigureOut">
              <a:rPr lang="en-US" smtClean="0"/>
              <a:t>9/16/2011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23DD9-1422-4F98-B3B1-28C653029D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802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97875-2413-483F-B1D2-FB21EE628446}" type="datetimeFigureOut">
              <a:rPr lang="en-US" smtClean="0"/>
              <a:t>9/16/2011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23DD9-1422-4F98-B3B1-28C653029D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107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97875-2413-483F-B1D2-FB21EE628446}" type="datetimeFigureOut">
              <a:rPr lang="en-US" smtClean="0"/>
              <a:t>9/16/2011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23DD9-1422-4F98-B3B1-28C653029D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8931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97875-2413-483F-B1D2-FB21EE628446}" type="datetimeFigureOut">
              <a:rPr lang="en-US" smtClean="0"/>
              <a:t>9/16/2011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23DD9-1422-4F98-B3B1-28C653029D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834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97875-2413-483F-B1D2-FB21EE628446}" type="datetimeFigureOut">
              <a:rPr lang="en-US" smtClean="0"/>
              <a:t>9/16/2011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23DD9-1422-4F98-B3B1-28C653029D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821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97875-2413-483F-B1D2-FB21EE628446}" type="datetimeFigureOut">
              <a:rPr lang="en-US" smtClean="0"/>
              <a:t>9/16/2011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23DD9-1422-4F98-B3B1-28C653029D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175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97875-2413-483F-B1D2-FB21EE628446}" type="datetimeFigureOut">
              <a:rPr lang="en-US" smtClean="0"/>
              <a:t>9/16/2011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23DD9-1422-4F98-B3B1-28C653029D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858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97875-2413-483F-B1D2-FB21EE628446}" type="datetimeFigureOut">
              <a:rPr lang="en-US" smtClean="0"/>
              <a:t>9/16/2011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23DD9-1422-4F98-B3B1-28C653029D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969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97875-2413-483F-B1D2-FB21EE628446}" type="datetimeFigureOut">
              <a:rPr lang="en-US" smtClean="0"/>
              <a:t>9/16/2011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23DD9-1422-4F98-B3B1-28C653029D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252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97875-2413-483F-B1D2-FB21EE628446}" type="datetimeFigureOut">
              <a:rPr lang="en-US" smtClean="0"/>
              <a:t>9/16/2011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23DD9-1422-4F98-B3B1-28C653029D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700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97875-2413-483F-B1D2-FB21EE628446}" type="datetimeFigureOut">
              <a:rPr lang="en-US" smtClean="0"/>
              <a:t>9/16/2011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23DD9-1422-4F98-B3B1-28C653029D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817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97875-2413-483F-B1D2-FB21EE628446}" type="datetimeFigureOut">
              <a:rPr lang="en-US" smtClean="0"/>
              <a:t>9/16/2011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23DD9-1422-4F98-B3B1-28C653029D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439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97875-2413-483F-B1D2-FB21EE628446}" type="datetimeFigureOut">
              <a:rPr lang="en-US" smtClean="0"/>
              <a:t>9/16/2011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23DD9-1422-4F98-B3B1-28C653029D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990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smtClean="0">
                <a:latin typeface="Comic Sans MS"/>
              </a:rPr>
              <a:t>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388414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>
              <a:buNone/>
            </a:pPr>
            <a:r>
              <a:rPr lang="en-US" sz="4400" b="1" dirty="0"/>
              <a:t>Chapter 2</a:t>
            </a:r>
            <a:endParaRPr lang="en-US" sz="4400" dirty="0"/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r>
              <a:rPr lang="en-US" sz="4400" b="1" dirty="0"/>
              <a:t>Section 1:</a:t>
            </a:r>
            <a:r>
              <a:rPr lang="en-US" sz="4400" dirty="0"/>
              <a:t> Functions and Their Graphs</a:t>
            </a:r>
          </a:p>
          <a:p>
            <a:pPr algn="ctr"/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5906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1066800"/>
            <a:ext cx="63246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0" i="0" u="none" strike="noStrike" baseline="0" dirty="0" smtClean="0">
                <a:latin typeface="Comic Sans MS"/>
              </a:rPr>
              <a:t>The function is an example of a </a:t>
            </a:r>
            <a:r>
              <a:rPr lang="en-US" sz="2200" b="1" i="0" u="sng" strike="noStrike" baseline="0" dirty="0" smtClean="0">
                <a:latin typeface="Comic Sans MS"/>
              </a:rPr>
              <a:t>linear function</a:t>
            </a:r>
            <a:r>
              <a:rPr lang="en-US" sz="2200" b="0" i="0" u="none" strike="noStrike" baseline="0" dirty="0" smtClean="0">
                <a:latin typeface="Comic Sans MS"/>
              </a:rPr>
              <a:t> because it is of the form y = mx + b where </a:t>
            </a:r>
            <a:r>
              <a:rPr lang="en-US" sz="2200" b="0" i="1" u="none" strike="noStrike" baseline="0" dirty="0" smtClean="0">
                <a:latin typeface="Comic Sans MS"/>
              </a:rPr>
              <a:t>m</a:t>
            </a:r>
            <a:r>
              <a:rPr lang="en-US" sz="2200" b="0" i="0" u="none" strike="noStrike" baseline="0" dirty="0" smtClean="0">
                <a:latin typeface="Comic Sans MS"/>
              </a:rPr>
              <a:t> and </a:t>
            </a:r>
            <a:r>
              <a:rPr lang="en-US" sz="2200" b="0" i="1" u="none" strike="noStrike" baseline="0" dirty="0" smtClean="0">
                <a:latin typeface="Comic Sans MS"/>
              </a:rPr>
              <a:t>b</a:t>
            </a:r>
            <a:r>
              <a:rPr lang="en-US" sz="2200" b="0" i="0" u="none" strike="noStrike" baseline="0" dirty="0" smtClean="0">
                <a:latin typeface="Comic Sans MS"/>
              </a:rPr>
              <a:t> are constants.  The </a:t>
            </a:r>
            <a:r>
              <a:rPr lang="en-US" sz="2200" b="1" i="0" u="sng" strike="noStrike" baseline="0" dirty="0" smtClean="0">
                <a:latin typeface="Comic Sans MS"/>
              </a:rPr>
              <a:t>linear function</a:t>
            </a:r>
            <a:r>
              <a:rPr lang="en-US" sz="2200" b="0" i="0" u="none" strike="noStrike" baseline="0" dirty="0" smtClean="0">
                <a:latin typeface="Comic Sans MS"/>
              </a:rPr>
              <a:t> can be rewritten by using </a:t>
            </a:r>
            <a:r>
              <a:rPr lang="en-US" sz="2200" b="1" i="0" u="sng" strike="noStrike" baseline="0" dirty="0" smtClean="0">
                <a:latin typeface="Comic Sans MS"/>
              </a:rPr>
              <a:t>function notation</a:t>
            </a:r>
            <a:r>
              <a:rPr lang="en-US" sz="2200" b="0" i="0" u="none" strike="noStrike" baseline="0" dirty="0" smtClean="0">
                <a:latin typeface="Comic Sans MS"/>
              </a:rPr>
              <a:t> f(x) = mx + b.</a:t>
            </a:r>
            <a:endParaRPr lang="en-US" sz="2200" dirty="0"/>
          </a:p>
        </p:txBody>
      </p:sp>
      <p:sp>
        <p:nvSpPr>
          <p:cNvPr id="5" name="Rectangle 4"/>
          <p:cNvSpPr/>
          <p:nvPr/>
        </p:nvSpPr>
        <p:spPr>
          <a:xfrm>
            <a:off x="436206" y="3276600"/>
            <a:ext cx="606178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0" i="0" u="none" strike="noStrike" baseline="0" dirty="0" smtClean="0">
                <a:latin typeface="Comic Sans MS"/>
              </a:rPr>
              <a:t>f(x) is read as “the value of </a:t>
            </a:r>
            <a:r>
              <a:rPr lang="en-US" sz="2200" b="0" i="1" u="none" strike="noStrike" baseline="0" dirty="0" smtClean="0">
                <a:latin typeface="Comic Sans MS"/>
              </a:rPr>
              <a:t>f</a:t>
            </a:r>
            <a:r>
              <a:rPr lang="en-US" sz="2200" b="0" i="0" u="none" strike="noStrike" baseline="0" dirty="0" smtClean="0">
                <a:latin typeface="Comic Sans MS"/>
              </a:rPr>
              <a:t> at </a:t>
            </a:r>
            <a:r>
              <a:rPr lang="en-US" sz="2200" b="0" i="1" u="none" strike="noStrike" baseline="0" dirty="0" smtClean="0">
                <a:latin typeface="Comic Sans MS"/>
              </a:rPr>
              <a:t>x</a:t>
            </a:r>
            <a:r>
              <a:rPr lang="en-US" sz="2200" b="0" i="0" u="none" strike="noStrike" baseline="0" dirty="0" smtClean="0">
                <a:latin typeface="Comic Sans MS"/>
              </a:rPr>
              <a:t>” or simply as “f of x”.  </a:t>
            </a:r>
            <a:r>
              <a:rPr lang="en-US" sz="2200" b="1" i="0" u="sng" strike="noStrike" baseline="0" dirty="0" smtClean="0">
                <a:latin typeface="Comic Sans MS"/>
              </a:rPr>
              <a:t>NOTE</a:t>
            </a:r>
            <a:r>
              <a:rPr lang="en-US" sz="2200" b="0" i="0" u="none" strike="noStrike" baseline="0" dirty="0" smtClean="0">
                <a:latin typeface="Comic Sans MS"/>
              </a:rPr>
              <a:t>:  f(x) is another name for y.  You can use any letter besides f such as g or h.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18406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EVALUATING FUNCTIONS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1981200"/>
            <a:ext cx="5943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200" smtClean="0">
                <a:latin typeface="Comic Sans MS"/>
              </a:rPr>
              <a:t>Decide whether the function is linear.  Then evaluate the function when x = -3.</a:t>
            </a:r>
            <a:endParaRPr lang="en-US" sz="2200" dirty="0" smtClean="0">
              <a:latin typeface="Comic Sans M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9661" y="3048000"/>
            <a:ext cx="20970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omic Sans MS"/>
              </a:rPr>
              <a:t>f(x) = -x</a:t>
            </a:r>
            <a:r>
              <a:rPr lang="en-US" baseline="30000" dirty="0">
                <a:latin typeface="Comic Sans MS"/>
              </a:rPr>
              <a:t>2</a:t>
            </a:r>
            <a:r>
              <a:rPr lang="en-US" dirty="0">
                <a:latin typeface="Comic Sans MS"/>
              </a:rPr>
              <a:t> – 3x + 5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177536" y="3048000"/>
            <a:ext cx="1534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omic Sans MS"/>
              </a:rPr>
              <a:t>g(x) = 2x + 6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354355" y="3733799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>
                <a:latin typeface="Comic Sans MS"/>
              </a:rPr>
              <a:t>YES, </a:t>
            </a:r>
          </a:p>
          <a:p>
            <a:pPr algn="ctr"/>
            <a:r>
              <a:rPr lang="en-US" dirty="0" smtClean="0">
                <a:latin typeface="Comic Sans MS"/>
              </a:rPr>
              <a:t>g(-</a:t>
            </a:r>
            <a:r>
              <a:rPr lang="en-US" dirty="0">
                <a:latin typeface="Comic Sans MS"/>
              </a:rPr>
              <a:t>3)= </a:t>
            </a:r>
            <a:r>
              <a:rPr lang="en-US" dirty="0" smtClean="0">
                <a:latin typeface="Comic Sans MS"/>
              </a:rPr>
              <a:t>2(-3)+6</a:t>
            </a:r>
          </a:p>
          <a:p>
            <a:pPr algn="ctr"/>
            <a:r>
              <a:rPr lang="en-US" dirty="0" smtClean="0">
                <a:latin typeface="Comic Sans MS"/>
              </a:rPr>
              <a:t>=-6+9</a:t>
            </a:r>
          </a:p>
          <a:p>
            <a:pPr algn="ctr"/>
            <a:r>
              <a:rPr lang="en-US" dirty="0" smtClean="0">
                <a:latin typeface="Comic Sans MS"/>
              </a:rPr>
              <a:t>=0</a:t>
            </a:r>
          </a:p>
        </p:txBody>
      </p:sp>
      <p:sp>
        <p:nvSpPr>
          <p:cNvPr id="9" name="Rectangle 8"/>
          <p:cNvSpPr/>
          <p:nvPr/>
        </p:nvSpPr>
        <p:spPr>
          <a:xfrm>
            <a:off x="-74645" y="3738463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>
                <a:latin typeface="Comic Sans MS"/>
              </a:rPr>
              <a:t>NO, </a:t>
            </a:r>
            <a:endParaRPr lang="en-US" dirty="0" smtClean="0">
              <a:latin typeface="Comic Sans MS"/>
            </a:endParaRPr>
          </a:p>
          <a:p>
            <a:pPr algn="ctr"/>
            <a:r>
              <a:rPr lang="en-US" dirty="0" smtClean="0">
                <a:latin typeface="Comic Sans MS"/>
              </a:rPr>
              <a:t>f</a:t>
            </a:r>
            <a:r>
              <a:rPr lang="en-US" dirty="0">
                <a:latin typeface="Comic Sans MS"/>
              </a:rPr>
              <a:t>(-3)= -(-3)</a:t>
            </a:r>
            <a:r>
              <a:rPr lang="en-US" baseline="30000" dirty="0">
                <a:latin typeface="Comic Sans MS"/>
              </a:rPr>
              <a:t>2</a:t>
            </a:r>
            <a:r>
              <a:rPr lang="en-US" dirty="0">
                <a:latin typeface="Comic Sans MS"/>
              </a:rPr>
              <a:t> – 3(-3) + </a:t>
            </a:r>
            <a:r>
              <a:rPr lang="en-US" dirty="0" smtClean="0">
                <a:latin typeface="Comic Sans MS"/>
              </a:rPr>
              <a:t>5</a:t>
            </a:r>
          </a:p>
          <a:p>
            <a:pPr algn="ctr"/>
            <a:r>
              <a:rPr lang="en-US" dirty="0" smtClean="0">
                <a:latin typeface="Comic Sans MS"/>
              </a:rPr>
              <a:t>=-(9)-(-9)+5</a:t>
            </a:r>
          </a:p>
          <a:p>
            <a:pPr algn="ctr"/>
            <a:r>
              <a:rPr lang="en-US" dirty="0" smtClean="0">
                <a:latin typeface="Comic Sans MS"/>
              </a:rPr>
              <a:t>=5</a:t>
            </a:r>
            <a:r>
              <a:rPr lang="en-US" dirty="0">
                <a:latin typeface="Comic Sans MS"/>
              </a:rPr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985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70890" y="3657600"/>
            <a:ext cx="61722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0" i="0" u="none" strike="noStrike" baseline="0" dirty="0" smtClean="0">
                <a:latin typeface="Comic Sans MS"/>
              </a:rPr>
              <a:t>A relation is a </a:t>
            </a:r>
            <a:r>
              <a:rPr lang="en-US" sz="2000" b="1" i="0" u="sng" strike="noStrike" baseline="0" dirty="0" smtClean="0">
                <a:latin typeface="Comic Sans MS"/>
              </a:rPr>
              <a:t>function</a:t>
            </a:r>
            <a:r>
              <a:rPr lang="en-US" sz="2000" b="0" i="0" u="none" strike="noStrike" baseline="0" dirty="0" smtClean="0">
                <a:latin typeface="Comic Sans MS"/>
              </a:rPr>
              <a:t> provided there is exactly one output for each input</a:t>
            </a:r>
            <a:endParaRPr lang="en-US" sz="20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53482" y="4540898"/>
            <a:ext cx="61722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200" dirty="0" smtClean="0">
                <a:latin typeface="Comic Sans MS"/>
              </a:rPr>
              <a:t>A relation can be represented by a set of </a:t>
            </a:r>
            <a:r>
              <a:rPr lang="en-US" sz="2200" b="1" u="sng" dirty="0" smtClean="0">
                <a:latin typeface="Comic Sans MS"/>
              </a:rPr>
              <a:t>order pairs</a:t>
            </a:r>
            <a:r>
              <a:rPr lang="en-US" sz="2200" dirty="0" smtClean="0">
                <a:latin typeface="Comic Sans MS"/>
              </a:rPr>
              <a:t> of the format (x, y).</a:t>
            </a:r>
            <a:endParaRPr lang="en-US" sz="2200" dirty="0">
              <a:latin typeface="Comic Sans M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70892" y="381000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atin typeface="Comic Sans MS"/>
              </a:rPr>
              <a:t>VOCABULARY</a:t>
            </a:r>
            <a:endParaRPr lang="en-US" dirty="0">
              <a:latin typeface="Comic Sans M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49899" y="1676400"/>
            <a:ext cx="597936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0" i="0" u="none" strike="noStrike" baseline="0" dirty="0" smtClean="0">
                <a:latin typeface="Comic Sans MS"/>
              </a:rPr>
              <a:t>A </a:t>
            </a:r>
            <a:r>
              <a:rPr lang="en-US" sz="2200" b="1" i="0" u="sng" strike="noStrike" baseline="0" dirty="0" smtClean="0">
                <a:latin typeface="Comic Sans MS"/>
              </a:rPr>
              <a:t>Relation</a:t>
            </a:r>
            <a:r>
              <a:rPr lang="en-US" sz="2200" b="0" i="0" u="none" strike="noStrike" baseline="0" dirty="0" smtClean="0">
                <a:latin typeface="Comic Sans MS"/>
              </a:rPr>
              <a:t> is a mapping, or pairing, of input values with output values. </a:t>
            </a:r>
            <a:endParaRPr lang="en-US" sz="22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49899" y="2462212"/>
            <a:ext cx="61722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200" dirty="0" smtClean="0">
                <a:latin typeface="Comic Sans MS"/>
              </a:rPr>
              <a:t>The set of input values (x) is the </a:t>
            </a:r>
            <a:r>
              <a:rPr lang="en-US" sz="2200" b="1" u="sng" dirty="0" smtClean="0">
                <a:latin typeface="Comic Sans MS"/>
              </a:rPr>
              <a:t>domain</a:t>
            </a:r>
            <a:r>
              <a:rPr lang="en-US" sz="2200" dirty="0" smtClean="0">
                <a:latin typeface="Comic Sans MS"/>
              </a:rPr>
              <a:t>, and the set of output values (y) is the </a:t>
            </a:r>
            <a:r>
              <a:rPr lang="en-US" sz="2200" b="1" u="sng" dirty="0" smtClean="0">
                <a:latin typeface="Comic Sans MS"/>
              </a:rPr>
              <a:t>range</a:t>
            </a:r>
            <a:r>
              <a:rPr lang="en-US" sz="2200" dirty="0" smtClean="0">
                <a:latin typeface="Comic Sans MS"/>
              </a:rPr>
              <a:t>.</a:t>
            </a:r>
            <a:endParaRPr lang="en-US" sz="2200" dirty="0">
              <a:latin typeface="Comic Sans M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862" y="6400800"/>
            <a:ext cx="4531963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70892" y="5673804"/>
            <a:ext cx="595837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/>
              <a:t>Order pair consists of where the first number is the </a:t>
            </a:r>
            <a:r>
              <a:rPr lang="en-US" sz="2200" b="1" u="sng" dirty="0"/>
              <a:t>x-coordinate</a:t>
            </a:r>
            <a:r>
              <a:rPr lang="en-US" sz="2200" dirty="0"/>
              <a:t> and the second number is the </a:t>
            </a:r>
            <a:r>
              <a:rPr lang="en-US" sz="2200" b="1" u="sng" dirty="0"/>
              <a:t>y-coordinate</a:t>
            </a:r>
            <a:r>
              <a:rPr lang="en-US" sz="2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2139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2" name="Picture 1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34" t="35416" r="46891" b="18622"/>
          <a:stretch/>
        </p:blipFill>
        <p:spPr bwMode="auto">
          <a:xfrm>
            <a:off x="366775" y="2471057"/>
            <a:ext cx="2629005" cy="2133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9" t="35416" r="40768" b="18622"/>
          <a:stretch/>
        </p:blipFill>
        <p:spPr bwMode="auto">
          <a:xfrm>
            <a:off x="3732665" y="2403408"/>
            <a:ext cx="2451974" cy="2144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itle 1"/>
          <p:cNvSpPr txBox="1">
            <a:spLocks/>
          </p:cNvSpPr>
          <p:nvPr/>
        </p:nvSpPr>
        <p:spPr>
          <a:xfrm>
            <a:off x="314573" y="838200"/>
            <a:ext cx="61722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200" dirty="0" smtClean="0">
                <a:latin typeface="Comic Sans MS"/>
              </a:rPr>
              <a:t>Identify the </a:t>
            </a:r>
            <a:r>
              <a:rPr lang="en-US" sz="2200" b="1" u="sng" dirty="0" smtClean="0">
                <a:latin typeface="Comic Sans MS"/>
              </a:rPr>
              <a:t>domain</a:t>
            </a:r>
            <a:r>
              <a:rPr lang="en-US" sz="2200" dirty="0">
                <a:latin typeface="Comic Sans MS"/>
              </a:rPr>
              <a:t> </a:t>
            </a:r>
            <a:r>
              <a:rPr lang="en-US" sz="2200" dirty="0" smtClean="0">
                <a:latin typeface="Comic Sans MS"/>
              </a:rPr>
              <a:t>and the </a:t>
            </a:r>
            <a:r>
              <a:rPr lang="en-US" sz="2200" b="1" u="sng" dirty="0" smtClean="0">
                <a:latin typeface="Comic Sans MS"/>
              </a:rPr>
              <a:t>range</a:t>
            </a:r>
            <a:r>
              <a:rPr lang="en-US" sz="2200" dirty="0" smtClean="0">
                <a:latin typeface="Comic Sans MS"/>
              </a:rPr>
              <a:t>.</a:t>
            </a:r>
            <a:endParaRPr lang="en-US" sz="2200" dirty="0">
              <a:latin typeface="Comic Sans MS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33400" y="5562600"/>
            <a:ext cx="4648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Is the relation a function?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789213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4" grpId="0"/>
      <p:bldP spid="2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GRAPHING RELATIONS</a:t>
            </a:r>
            <a:endParaRPr lang="en-US" b="0" i="0" u="none" strike="noStrike" baseline="0" smtClean="0">
              <a:latin typeface="Comic Sans MS"/>
            </a:endParaRPr>
          </a:p>
        </p:txBody>
      </p:sp>
      <p:pic>
        <p:nvPicPr>
          <p:cNvPr id="3075" name="Picture 3" descr="grap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836" y="2602682"/>
            <a:ext cx="4800600" cy="4407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376554" y="1918156"/>
            <a:ext cx="488124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b="0" i="0" u="none" strike="noStrike" baseline="0" dirty="0" smtClean="0">
                <a:latin typeface="Comic Sans MS"/>
              </a:rPr>
              <a:t>Graph </a:t>
            </a:r>
            <a:r>
              <a:rPr lang="de-DE" sz="2200" b="0" i="0" u="none" strike="noStrike" baseline="0" dirty="0" smtClean="0">
                <a:solidFill>
                  <a:srgbClr val="FF0000"/>
                </a:solidFill>
                <a:latin typeface="Comic Sans MS"/>
              </a:rPr>
              <a:t>(-3, 3), </a:t>
            </a:r>
            <a:r>
              <a:rPr lang="de-DE" sz="2200" b="0" i="0" u="none" strike="noStrike" baseline="0" dirty="0" smtClean="0">
                <a:solidFill>
                  <a:srgbClr val="7030A0"/>
                </a:solidFill>
                <a:latin typeface="Comic Sans MS"/>
              </a:rPr>
              <a:t>(1, -2), </a:t>
            </a:r>
            <a:r>
              <a:rPr lang="de-DE" sz="2200" b="0" i="0" u="none" strike="noStrike" baseline="0" dirty="0" smtClean="0">
                <a:solidFill>
                  <a:srgbClr val="00B050"/>
                </a:solidFill>
                <a:latin typeface="Comic Sans MS"/>
              </a:rPr>
              <a:t>(1, 1), </a:t>
            </a:r>
            <a:r>
              <a:rPr lang="de-DE" sz="2200" b="0" i="0" u="none" strike="noStrike" baseline="0" dirty="0" smtClean="0">
                <a:latin typeface="Comic Sans MS"/>
              </a:rPr>
              <a:t>(4, 4)</a:t>
            </a:r>
            <a:endParaRPr lang="en-US" sz="2200" dirty="0"/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2133600" y="4009170"/>
            <a:ext cx="206152" cy="231815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3135086" y="5105400"/>
            <a:ext cx="206152" cy="231815"/>
          </a:xfrm>
          <a:prstGeom prst="ellipse">
            <a:avLst/>
          </a:prstGeom>
          <a:solidFill>
            <a:srgbClr val="7030A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3135086" y="4393385"/>
            <a:ext cx="206152" cy="231815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3886200" y="3787632"/>
            <a:ext cx="206152" cy="23181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654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GRAPHING RELATIONS</a:t>
            </a:r>
            <a:endParaRPr lang="en-US" b="0" i="0" u="none" strike="noStrike" baseline="0" smtClean="0">
              <a:latin typeface="Comic Sans MS"/>
            </a:endParaRPr>
          </a:p>
        </p:txBody>
      </p:sp>
      <p:pic>
        <p:nvPicPr>
          <p:cNvPr id="3075" name="Picture 3" descr="grap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836" y="2602682"/>
            <a:ext cx="4800600" cy="4407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376554" y="1918156"/>
            <a:ext cx="54908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b="0" i="0" u="none" strike="noStrike" baseline="0" dirty="0" smtClean="0">
                <a:latin typeface="Comic Sans MS"/>
              </a:rPr>
              <a:t>Graph </a:t>
            </a:r>
            <a:r>
              <a:rPr lang="de-DE" sz="2400" b="0" i="0" u="none" strike="noStrike" baseline="0" dirty="0" smtClean="0">
                <a:solidFill>
                  <a:srgbClr val="FF0000"/>
                </a:solidFill>
                <a:latin typeface="Comic Sans MS"/>
              </a:rPr>
              <a:t>(-5, -3), </a:t>
            </a:r>
            <a:r>
              <a:rPr lang="de-DE" sz="2400" b="0" i="0" u="none" strike="noStrike" baseline="0" dirty="0" smtClean="0">
                <a:solidFill>
                  <a:srgbClr val="7030A0"/>
                </a:solidFill>
                <a:latin typeface="Comic Sans MS"/>
              </a:rPr>
              <a:t>(0, 2),</a:t>
            </a:r>
            <a:r>
              <a:rPr lang="de-DE" sz="2400" b="0" i="0" u="none" strike="noStrike" baseline="0" dirty="0" smtClean="0">
                <a:solidFill>
                  <a:srgbClr val="00B050"/>
                </a:solidFill>
                <a:latin typeface="Comic Sans MS"/>
              </a:rPr>
              <a:t> (3, 0), </a:t>
            </a:r>
            <a:r>
              <a:rPr lang="de-DE" sz="2400" b="0" i="0" u="none" strike="noStrike" baseline="0" dirty="0" smtClean="0">
                <a:latin typeface="Comic Sans MS"/>
              </a:rPr>
              <a:t>(4, -2)</a:t>
            </a:r>
            <a:endParaRPr lang="en-US" sz="2200" dirty="0"/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1676400" y="5338161"/>
            <a:ext cx="206152" cy="231815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2842415" y="4236319"/>
            <a:ext cx="206152" cy="231815"/>
          </a:xfrm>
          <a:prstGeom prst="ellipse">
            <a:avLst/>
          </a:prstGeom>
          <a:solidFill>
            <a:srgbClr val="7030A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3627851" y="4701238"/>
            <a:ext cx="206152" cy="231815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3863313" y="5106346"/>
            <a:ext cx="206152" cy="23181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36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USING VERTICAL LINE TEST</a:t>
            </a:r>
            <a:endParaRPr lang="en-US" b="0" i="0" u="none" strike="noStrike" baseline="0" smtClean="0">
              <a:latin typeface="Comic Sans MS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81000" y="1981200"/>
            <a:ext cx="5994400" cy="1676400"/>
          </a:xfrm>
          <a:prstGeom prst="rect">
            <a:avLst/>
          </a:prstGeom>
          <a:noFill/>
          <a:ln w="38100" cmpd="dbl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Vertical Line Test For Functions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A relation is a function if and only if no vertical line intersects the graph of the relation at more than one point.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0" y="4038600"/>
            <a:ext cx="5613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0" i="0" u="none" strike="noStrike" baseline="0" dirty="0" smtClean="0">
                <a:latin typeface="Comic Sans MS"/>
              </a:rPr>
              <a:t>State whether the following relations are functions</a:t>
            </a:r>
            <a:endParaRPr lang="en-US" sz="2200" dirty="0"/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152400" y="4837907"/>
            <a:ext cx="2020888" cy="1649412"/>
            <a:chOff x="1170" y="3660"/>
            <a:chExt cx="3182" cy="2598"/>
          </a:xfrm>
        </p:grpSpPr>
        <p:pic>
          <p:nvPicPr>
            <p:cNvPr id="4100" name="Picture 4" descr="graph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0" y="3660"/>
              <a:ext cx="3182" cy="2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Arc 5"/>
            <p:cNvSpPr>
              <a:spLocks/>
            </p:cNvSpPr>
            <p:nvPr/>
          </p:nvSpPr>
          <p:spPr bwMode="auto">
            <a:xfrm>
              <a:off x="1890" y="3900"/>
              <a:ext cx="1785" cy="208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2367756" y="5930526"/>
            <a:ext cx="2020887" cy="1649412"/>
            <a:chOff x="4918" y="3660"/>
            <a:chExt cx="3182" cy="2598"/>
          </a:xfrm>
        </p:grpSpPr>
        <p:pic>
          <p:nvPicPr>
            <p:cNvPr id="4103" name="Picture 7" descr="graph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8" y="3660"/>
              <a:ext cx="3182" cy="2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5580" y="3900"/>
              <a:ext cx="1725" cy="1800"/>
            </a:xfrm>
            <a:prstGeom prst="ellips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4572000" y="7343127"/>
            <a:ext cx="2020887" cy="1649412"/>
            <a:chOff x="8640" y="3660"/>
            <a:chExt cx="3182" cy="2598"/>
          </a:xfrm>
        </p:grpSpPr>
        <p:pic>
          <p:nvPicPr>
            <p:cNvPr id="4106" name="Picture 10" descr="graph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40" y="3660"/>
              <a:ext cx="3182" cy="2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107" name="AutoShape 11"/>
            <p:cNvCxnSpPr>
              <a:cxnSpLocks noChangeShapeType="1"/>
            </p:cNvCxnSpPr>
            <p:nvPr/>
          </p:nvCxnSpPr>
          <p:spPr bwMode="auto">
            <a:xfrm rot="16200000" flipH="1">
              <a:off x="9157" y="3848"/>
              <a:ext cx="2265" cy="2220"/>
            </a:xfrm>
            <a:prstGeom prst="curvedConnector3">
              <a:avLst>
                <a:gd name="adj1" fmla="val 49977"/>
              </a:avLst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948281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081616"/>
          </a:xfrm>
        </p:spPr>
        <p:txBody>
          <a:bodyPr/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VOCABULARY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736880"/>
            <a:ext cx="6705600" cy="16159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200" dirty="0" smtClean="0">
                <a:latin typeface="Comic Sans MS"/>
              </a:rPr>
              <a:t>Many functions can be represented by an </a:t>
            </a:r>
            <a:r>
              <a:rPr lang="en-US" sz="2200" b="1" u="sng" dirty="0" smtClean="0">
                <a:solidFill>
                  <a:srgbClr val="FF0000"/>
                </a:solidFill>
                <a:latin typeface="Comic Sans MS"/>
              </a:rPr>
              <a:t>equation</a:t>
            </a:r>
            <a:r>
              <a:rPr lang="en-US" sz="2200" dirty="0" smtClean="0">
                <a:solidFill>
                  <a:srgbClr val="FF0000"/>
                </a:solidFill>
                <a:latin typeface="Comic Sans MS"/>
              </a:rPr>
              <a:t> </a:t>
            </a:r>
            <a:r>
              <a:rPr lang="en-US" sz="2200" dirty="0" smtClean="0">
                <a:latin typeface="Comic Sans MS"/>
              </a:rPr>
              <a:t>in two variables, such as</a:t>
            </a:r>
          </a:p>
          <a:p>
            <a:pPr algn="l"/>
            <a:r>
              <a:rPr lang="en-US" sz="2200" dirty="0" smtClean="0">
                <a:latin typeface="Comic Sans MS"/>
              </a:rPr>
              <a:t> 			y = 2x + 3.</a:t>
            </a:r>
            <a:endParaRPr lang="en-US" sz="2200" dirty="0">
              <a:latin typeface="Comic Sans M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30933" y="3327918"/>
            <a:ext cx="6172200" cy="28442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200" dirty="0" smtClean="0">
                <a:latin typeface="Comic Sans MS"/>
              </a:rPr>
              <a:t>An ordered pair </a:t>
            </a:r>
            <a:r>
              <a:rPr lang="en-US" sz="2200" dirty="0" smtClean="0">
                <a:solidFill>
                  <a:srgbClr val="FF0000"/>
                </a:solidFill>
                <a:latin typeface="Comic Sans MS"/>
              </a:rPr>
              <a:t>(x, y</a:t>
            </a:r>
            <a:r>
              <a:rPr lang="en-US" sz="2300" dirty="0" smtClean="0">
                <a:solidFill>
                  <a:srgbClr val="FF0000"/>
                </a:solidFill>
                <a:latin typeface="Comic Sans MS"/>
              </a:rPr>
              <a:t>)</a:t>
            </a:r>
            <a:r>
              <a:rPr lang="en-US" sz="2200" dirty="0" smtClean="0">
                <a:latin typeface="Comic Sans MS"/>
              </a:rPr>
              <a:t> is a </a:t>
            </a:r>
            <a:r>
              <a:rPr lang="en-US" sz="2200" b="1" u="sng" dirty="0" smtClean="0">
                <a:solidFill>
                  <a:srgbClr val="FF0000"/>
                </a:solidFill>
                <a:latin typeface="Comic Sans MS"/>
              </a:rPr>
              <a:t>solution</a:t>
            </a:r>
            <a:r>
              <a:rPr lang="en-US" sz="2200" dirty="0" smtClean="0">
                <a:solidFill>
                  <a:srgbClr val="FF0000"/>
                </a:solidFill>
                <a:latin typeface="Comic Sans MS"/>
              </a:rPr>
              <a:t> </a:t>
            </a:r>
            <a:r>
              <a:rPr lang="en-US" sz="2200" dirty="0" smtClean="0">
                <a:latin typeface="Comic Sans MS"/>
              </a:rPr>
              <a:t>of such an equation if the equation is true when the values of x and y are substituted into the equation.  For instance</a:t>
            </a:r>
            <a:r>
              <a:rPr lang="en-US" sz="2200" smtClean="0">
                <a:solidFill>
                  <a:srgbClr val="FF0000"/>
                </a:solidFill>
                <a:latin typeface="Comic Sans MS"/>
              </a:rPr>
              <a:t>, (3, </a:t>
            </a:r>
            <a:r>
              <a:rPr lang="en-US" sz="2200" dirty="0" smtClean="0">
                <a:solidFill>
                  <a:srgbClr val="FF0000"/>
                </a:solidFill>
                <a:latin typeface="Comic Sans MS"/>
              </a:rPr>
              <a:t>9)</a:t>
            </a:r>
            <a:r>
              <a:rPr lang="en-US" sz="2200" dirty="0" smtClean="0">
                <a:latin typeface="Comic Sans MS"/>
              </a:rPr>
              <a:t> is the solution for </a:t>
            </a:r>
          </a:p>
          <a:p>
            <a:pPr algn="l"/>
            <a:r>
              <a:rPr lang="en-US" sz="2200" dirty="0">
                <a:latin typeface="Comic Sans MS"/>
              </a:rPr>
              <a:t>	</a:t>
            </a:r>
            <a:r>
              <a:rPr lang="en-US" sz="2200" dirty="0" smtClean="0">
                <a:latin typeface="Comic Sans MS"/>
              </a:rPr>
              <a:t>	y = 2x + 3 </a:t>
            </a:r>
          </a:p>
          <a:p>
            <a:pPr algn="l"/>
            <a:r>
              <a:rPr lang="en-US" sz="2200" dirty="0" smtClean="0">
                <a:latin typeface="Comic Sans MS"/>
              </a:rPr>
              <a:t>because </a:t>
            </a:r>
          </a:p>
          <a:p>
            <a:pPr algn="l"/>
            <a:r>
              <a:rPr lang="en-US" sz="2200" dirty="0">
                <a:latin typeface="Comic Sans MS"/>
              </a:rPr>
              <a:t>	</a:t>
            </a:r>
            <a:r>
              <a:rPr lang="en-US" sz="2200" dirty="0" smtClean="0">
                <a:latin typeface="Comic Sans MS"/>
              </a:rPr>
              <a:t>	9 = 2(3) + 3</a:t>
            </a:r>
            <a:endParaRPr lang="en-US" sz="2200" dirty="0">
              <a:latin typeface="Comic Sans M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0933" y="6553200"/>
            <a:ext cx="6172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0" i="0" u="none" strike="noStrike" baseline="0" dirty="0" smtClean="0">
                <a:latin typeface="Comic Sans MS"/>
              </a:rPr>
              <a:t>In the equation the input variable (x-value) is called the </a:t>
            </a:r>
            <a:r>
              <a:rPr lang="en-US" sz="2200" b="1" i="0" u="sng" strike="noStrike" baseline="0" dirty="0" smtClean="0">
                <a:latin typeface="Comic Sans MS"/>
              </a:rPr>
              <a:t>independent</a:t>
            </a:r>
            <a:r>
              <a:rPr lang="en-US" sz="2200" b="0" i="0" u="none" strike="noStrike" baseline="0" dirty="0" smtClean="0">
                <a:latin typeface="Comic Sans MS"/>
              </a:rPr>
              <a:t> variable.</a:t>
            </a:r>
            <a:endParaRPr lang="en-US" sz="22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30933" y="7715262"/>
            <a:ext cx="6172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200" dirty="0" smtClean="0">
                <a:latin typeface="Comic Sans MS"/>
              </a:rPr>
              <a:t>The equation the output variable (y-value) is called the </a:t>
            </a:r>
            <a:r>
              <a:rPr lang="en-US" sz="2200" b="1" u="sng" dirty="0" smtClean="0">
                <a:latin typeface="Comic Sans MS"/>
              </a:rPr>
              <a:t>dependent</a:t>
            </a:r>
            <a:r>
              <a:rPr lang="en-US" sz="2200" dirty="0" smtClean="0">
                <a:latin typeface="Comic Sans MS"/>
              </a:rPr>
              <a:t> variable.</a:t>
            </a:r>
            <a:endParaRPr lang="en-US" sz="2200" dirty="0"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17799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GRAPHING A FUNCTION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2133600"/>
            <a:ext cx="39453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0" i="0" u="none" strike="noStrike" baseline="0" dirty="0" smtClean="0">
                <a:latin typeface="Comic Sans MS"/>
              </a:rPr>
              <a:t>Graph the function y = -x + 1</a:t>
            </a:r>
            <a:endParaRPr lang="en-US" sz="2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7628909"/>
              </p:ext>
            </p:extLst>
          </p:nvPr>
        </p:nvGraphicFramePr>
        <p:xfrm>
          <a:off x="483637" y="3505200"/>
          <a:ext cx="1946218" cy="3810000"/>
        </p:xfrm>
        <a:graphic>
          <a:graphicData uri="http://schemas.openxmlformats.org/drawingml/2006/table">
            <a:tbl>
              <a:tblPr firstRow="1" firstCol="1" bandRow="1"/>
              <a:tblGrid>
                <a:gridCol w="973109"/>
                <a:gridCol w="973109"/>
              </a:tblGrid>
              <a:tr h="635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Comic Sans MS"/>
                          <a:ea typeface="Times New Roman"/>
                        </a:rPr>
                        <a:t>x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Comic Sans MS"/>
                          <a:ea typeface="Times New Roman"/>
                        </a:rPr>
                        <a:t>y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Comic Sans MS"/>
                          <a:ea typeface="Times New Roman"/>
                        </a:rPr>
                        <a:t>-3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Comic Sans MS"/>
                          <a:ea typeface="Times New Roman"/>
                        </a:rPr>
                        <a:t>-2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Comic Sans MS"/>
                          <a:ea typeface="Times New Roman"/>
                        </a:rPr>
                        <a:t>-1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Comic Sans MS"/>
                          <a:ea typeface="Times New Roman"/>
                        </a:rPr>
                        <a:t>0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Comic Sans MS"/>
                          <a:ea typeface="Times New Roman"/>
                        </a:rPr>
                        <a:t>1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828800" y="4114800"/>
            <a:ext cx="228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4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1883229" y="4953000"/>
            <a:ext cx="228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3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1828800" y="5562600"/>
            <a:ext cx="228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2</a:t>
            </a:r>
            <a:endParaRPr lang="en-US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1859124" y="6172200"/>
            <a:ext cx="228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1</a:t>
            </a:r>
            <a:endParaRPr lang="en-US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1768929" y="6781800"/>
            <a:ext cx="228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0</a:t>
            </a:r>
            <a:endParaRPr lang="en-US" sz="2200" dirty="0"/>
          </a:p>
        </p:txBody>
      </p:sp>
      <p:pic>
        <p:nvPicPr>
          <p:cNvPr id="5121" name="Picture 1" descr="grap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582517"/>
            <a:ext cx="3819525" cy="3116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2"/>
          <p:cNvSpPr>
            <a:spLocks noChangeArrowheads="1"/>
          </p:cNvSpPr>
          <p:nvPr/>
        </p:nvSpPr>
        <p:spPr bwMode="auto">
          <a:xfrm>
            <a:off x="4484131" y="4884219"/>
            <a:ext cx="166316" cy="137562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3"/>
          <p:cNvSpPr>
            <a:spLocks noChangeArrowheads="1"/>
          </p:cNvSpPr>
          <p:nvPr/>
        </p:nvSpPr>
        <p:spPr bwMode="auto">
          <a:xfrm>
            <a:off x="4656944" y="5072229"/>
            <a:ext cx="163447" cy="137562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Oval 4"/>
          <p:cNvSpPr>
            <a:spLocks noChangeArrowheads="1"/>
          </p:cNvSpPr>
          <p:nvPr/>
        </p:nvSpPr>
        <p:spPr bwMode="auto">
          <a:xfrm>
            <a:off x="3891723" y="4408125"/>
            <a:ext cx="163447" cy="137562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107229" y="2611655"/>
            <a:ext cx="18662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0" i="0" u="none" strike="noStrike" baseline="0" dirty="0" smtClean="0">
                <a:solidFill>
                  <a:srgbClr val="00B050"/>
                </a:solidFill>
                <a:latin typeface="Comic Sans MS"/>
              </a:rPr>
              <a:t>Using Table</a:t>
            </a:r>
            <a:endParaRPr lang="en-US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155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GRAPHING A FUNCTION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2133600"/>
            <a:ext cx="351250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0" i="0" u="none" strike="noStrike" baseline="0" dirty="0" smtClean="0">
                <a:latin typeface="Comic Sans MS"/>
              </a:rPr>
              <a:t>Graph the function y = -x</a:t>
            </a:r>
            <a:endParaRPr lang="en-US" sz="2200" dirty="0"/>
          </a:p>
        </p:txBody>
      </p:sp>
      <p:sp>
        <p:nvSpPr>
          <p:cNvPr id="15" name="Rectangle 14"/>
          <p:cNvSpPr/>
          <p:nvPr/>
        </p:nvSpPr>
        <p:spPr>
          <a:xfrm>
            <a:off x="2107229" y="2611655"/>
            <a:ext cx="33746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0" i="0" u="none" strike="noStrike" baseline="0" dirty="0" smtClean="0">
                <a:solidFill>
                  <a:srgbClr val="00B050"/>
                </a:solidFill>
                <a:latin typeface="Comic Sans MS"/>
              </a:rPr>
              <a:t>Using Slope Intercept</a:t>
            </a:r>
            <a:endParaRPr lang="en-US" sz="2400" dirty="0">
              <a:solidFill>
                <a:srgbClr val="00B050"/>
              </a:solidFill>
            </a:endParaRPr>
          </a:p>
        </p:txBody>
      </p:sp>
      <p:pic>
        <p:nvPicPr>
          <p:cNvPr id="7170" name="Picture 2" descr="grap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61" y="3432803"/>
            <a:ext cx="4477685" cy="36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2828010" y="5164299"/>
            <a:ext cx="152526" cy="191096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Oval 5"/>
          <p:cNvSpPr>
            <a:spLocks noChangeArrowheads="1"/>
          </p:cNvSpPr>
          <p:nvPr/>
        </p:nvSpPr>
        <p:spPr bwMode="auto">
          <a:xfrm>
            <a:off x="2638440" y="4925001"/>
            <a:ext cx="152526" cy="191096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945898" y="2139495"/>
            <a:ext cx="44755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0" i="0" u="none" strike="noStrike" baseline="0" dirty="0" smtClean="0">
                <a:latin typeface="Comic Sans MS"/>
              </a:rPr>
              <a:t>+1</a:t>
            </a:r>
            <a:endParaRPr lang="en-US" sz="2200" dirty="0"/>
          </a:p>
        </p:txBody>
      </p:sp>
      <p:sp>
        <p:nvSpPr>
          <p:cNvPr id="18" name="Rectangle 17"/>
          <p:cNvSpPr/>
          <p:nvPr/>
        </p:nvSpPr>
        <p:spPr>
          <a:xfrm>
            <a:off x="4724400" y="2164377"/>
            <a:ext cx="17315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i="0" u="none" strike="noStrike" baseline="0" dirty="0" smtClean="0">
                <a:latin typeface="Comic Sans MS"/>
              </a:rPr>
              <a:t>The slope is </a:t>
            </a:r>
            <a:r>
              <a:rPr lang="en-US" b="0" i="0" u="none" strike="noStrike" baseline="0" dirty="0" smtClean="0">
                <a:solidFill>
                  <a:srgbClr val="0070C0"/>
                </a:solidFill>
                <a:latin typeface="Comic Sans MS"/>
              </a:rPr>
              <a:t>-1</a:t>
            </a:r>
            <a:endParaRPr lang="en-US" dirty="0">
              <a:solidFill>
                <a:srgbClr val="0070C0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542862" y="2862961"/>
            <a:ext cx="1076587" cy="1016913"/>
            <a:chOff x="6183486" y="2564487"/>
            <a:chExt cx="483283" cy="508833"/>
          </a:xfrm>
        </p:grpSpPr>
        <p:cxnSp>
          <p:nvCxnSpPr>
            <p:cNvPr id="20" name="Straight Arrow Connector 19"/>
            <p:cNvCxnSpPr/>
            <p:nvPr/>
          </p:nvCxnSpPr>
          <p:spPr>
            <a:xfrm>
              <a:off x="6222317" y="2564487"/>
              <a:ext cx="0" cy="50883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6183486" y="3065668"/>
              <a:ext cx="48328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5590182" y="4809523"/>
            <a:ext cx="894001" cy="900647"/>
            <a:chOff x="5567972" y="4809523"/>
            <a:chExt cx="894001" cy="900647"/>
          </a:xfrm>
        </p:grpSpPr>
        <p:cxnSp>
          <p:nvCxnSpPr>
            <p:cNvPr id="28" name="Straight Arrow Connector 27"/>
            <p:cNvCxnSpPr/>
            <p:nvPr/>
          </p:nvCxnSpPr>
          <p:spPr>
            <a:xfrm flipV="1">
              <a:off x="6461973" y="4809523"/>
              <a:ext cx="0" cy="90064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H="1">
              <a:off x="5567972" y="4876800"/>
              <a:ext cx="87442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31" name="Rectangle 30"/>
          <p:cNvSpPr/>
          <p:nvPr/>
        </p:nvSpPr>
        <p:spPr>
          <a:xfrm>
            <a:off x="5699815" y="4202668"/>
            <a:ext cx="5132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i="0" u="none" strike="noStrike" baseline="0" dirty="0" smtClean="0">
                <a:latin typeface="Comic Sans MS"/>
              </a:rPr>
              <a:t>OR</a:t>
            </a:r>
            <a:endParaRPr lang="en-US" dirty="0"/>
          </a:p>
        </p:txBody>
      </p:sp>
      <p:grpSp>
        <p:nvGrpSpPr>
          <p:cNvPr id="35" name="Group 34"/>
          <p:cNvGrpSpPr/>
          <p:nvPr/>
        </p:nvGrpSpPr>
        <p:grpSpPr>
          <a:xfrm>
            <a:off x="2714703" y="4972348"/>
            <a:ext cx="189570" cy="287499"/>
            <a:chOff x="6183486" y="2564487"/>
            <a:chExt cx="483283" cy="508833"/>
          </a:xfrm>
        </p:grpSpPr>
        <p:cxnSp>
          <p:nvCxnSpPr>
            <p:cNvPr id="36" name="Straight Arrow Connector 35"/>
            <p:cNvCxnSpPr/>
            <p:nvPr/>
          </p:nvCxnSpPr>
          <p:spPr>
            <a:xfrm>
              <a:off x="6222317" y="2564487"/>
              <a:ext cx="0" cy="508833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6183486" y="3065668"/>
              <a:ext cx="48328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68" name="Rectangle 7167"/>
          <p:cNvSpPr/>
          <p:nvPr/>
        </p:nvSpPr>
        <p:spPr>
          <a:xfrm>
            <a:off x="643842" y="7848600"/>
            <a:ext cx="353494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0" i="0" u="none" strike="noStrike" baseline="0" dirty="0" smtClean="0">
                <a:latin typeface="Comic Sans MS"/>
              </a:rPr>
              <a:t>HW:P72#21-54X3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367287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 animBg="1"/>
      <p:bldP spid="18" grpId="0"/>
      <p:bldP spid="3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507</Words>
  <Application>Microsoft Office PowerPoint</Application>
  <PresentationFormat>On-screen Show (4:3)</PresentationFormat>
  <Paragraphs>65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 </vt:lpstr>
      <vt:lpstr>PowerPoint Presentation</vt:lpstr>
      <vt:lpstr>PowerPoint Presentation</vt:lpstr>
      <vt:lpstr>GRAPHING RELATIONS</vt:lpstr>
      <vt:lpstr>GRAPHING RELATIONS</vt:lpstr>
      <vt:lpstr>USING VERTICAL LINE TEST</vt:lpstr>
      <vt:lpstr>VOCABULARY</vt:lpstr>
      <vt:lpstr>GRAPHING A FUNCTION</vt:lpstr>
      <vt:lpstr>GRAPHING A FUNCTION</vt:lpstr>
      <vt:lpstr>PowerPoint Presentation</vt:lpstr>
      <vt:lpstr>EVALUATING FUNCTIONS</vt:lpstr>
    </vt:vector>
  </TitlesOfParts>
  <Company>Thornton Fractional Township HS D 215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Raja, Sheila</dc:creator>
  <cp:lastModifiedBy>Raja, Sheila</cp:lastModifiedBy>
  <cp:revision>13</cp:revision>
  <dcterms:created xsi:type="dcterms:W3CDTF">2011-09-16T12:49:19Z</dcterms:created>
  <dcterms:modified xsi:type="dcterms:W3CDTF">2011-09-16T16:00:56Z</dcterms:modified>
</cp:coreProperties>
</file>